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92" r:id="rId15"/>
    <p:sldId id="293" r:id="rId16"/>
    <p:sldId id="268" r:id="rId17"/>
    <p:sldId id="269" r:id="rId18"/>
    <p:sldId id="271" r:id="rId19"/>
    <p:sldId id="272" r:id="rId20"/>
    <p:sldId id="274" r:id="rId21"/>
    <p:sldId id="275" r:id="rId22"/>
    <p:sldId id="280" r:id="rId23"/>
    <p:sldId id="297" r:id="rId24"/>
    <p:sldId id="296" r:id="rId25"/>
    <p:sldId id="281" r:id="rId26"/>
    <p:sldId id="282" r:id="rId27"/>
    <p:sldId id="283" r:id="rId28"/>
    <p:sldId id="284" r:id="rId29"/>
    <p:sldId id="290" r:id="rId30"/>
    <p:sldId id="288" r:id="rId31"/>
    <p:sldId id="291" r:id="rId32"/>
    <p:sldId id="295" r:id="rId33"/>
    <p:sldId id="294" r:id="rId34"/>
    <p:sldId id="29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2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8" d="100"/>
        <a:sy n="148" d="100"/>
      </p:scale>
      <p:origin x="0" y="103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0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0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3954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79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2111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7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7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39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3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5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74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4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2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81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1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B2D48-005A-4644-9939-7F1A29BB1E8B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88E3A4-82F9-45A7-84C0-AE82EF043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2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Critical Role Supervisors Play in Safety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Vanessa Pellegrino, 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0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You, the Supervisor, </a:t>
            </a:r>
            <a:r>
              <a:rPr lang="en-US" u="sng" dirty="0"/>
              <a:t>Are</a:t>
            </a:r>
            <a:r>
              <a:rPr lang="en-US" dirty="0"/>
              <a:t> the </a:t>
            </a:r>
            <a:r>
              <a:rPr lang="en-US" dirty="0" smtClean="0"/>
              <a:t>Organization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09600" y="1828800"/>
            <a:ext cx="3088109" cy="388077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corporate office has a message to give to the employees – who delivers it?</a:t>
            </a:r>
          </a:p>
          <a:p>
            <a:r>
              <a:rPr lang="en-US" sz="2000" dirty="0" smtClean="0"/>
              <a:t>There’s a new policy developed and everyone needs trained on it – who does it?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869204" y="1930400"/>
            <a:ext cx="3088110" cy="3880773"/>
          </a:xfrm>
        </p:spPr>
        <p:txBody>
          <a:bodyPr>
            <a:noAutofit/>
          </a:bodyPr>
          <a:lstStyle/>
          <a:p>
            <a:r>
              <a:rPr lang="en-US" sz="2000" dirty="0" smtClean="0"/>
              <a:t>An employee has a problem with implementation of a work procedure – who do they discuss it with?</a:t>
            </a:r>
          </a:p>
          <a:p>
            <a:r>
              <a:rPr lang="en-US" sz="2000" dirty="0" smtClean="0"/>
              <a:t>An employee is injured, has a machine not working properly, has a problem with a co-worker, is mad at their spouse – who do they turn to?</a:t>
            </a:r>
          </a:p>
        </p:txBody>
      </p:sp>
    </p:spTree>
    <p:extLst>
      <p:ext uri="{BB962C8B-B14F-4D97-AF65-F5344CB8AC3E}">
        <p14:creationId xmlns:p14="http://schemas.microsoft.com/office/powerpoint/2010/main" val="86461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You, the Supervisor, </a:t>
            </a:r>
            <a:r>
              <a:rPr lang="en-US" u="sng" dirty="0"/>
              <a:t>Are</a:t>
            </a:r>
            <a:r>
              <a:rPr lang="en-US" dirty="0"/>
              <a:t> the Organization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Let’s take this to another level:</a:t>
            </a:r>
          </a:p>
          <a:p>
            <a:endParaRPr lang="en-US" dirty="0" smtClean="0"/>
          </a:p>
          <a:p>
            <a:pPr lvl="1"/>
            <a:r>
              <a:rPr lang="en-US" sz="1700" dirty="0" smtClean="0"/>
              <a:t>Employees view you as “</a:t>
            </a:r>
            <a:r>
              <a:rPr lang="en-US" sz="1700" u="sng" dirty="0"/>
              <a:t>M</a:t>
            </a:r>
            <a:r>
              <a:rPr lang="en-US" sz="1700" u="sng" dirty="0" smtClean="0"/>
              <a:t>anagement</a:t>
            </a:r>
            <a:r>
              <a:rPr lang="en-US" sz="1700" dirty="0" smtClean="0"/>
              <a:t>”</a:t>
            </a:r>
          </a:p>
          <a:p>
            <a:pPr lvl="1"/>
            <a:r>
              <a:rPr lang="en-US" sz="1700" dirty="0" smtClean="0"/>
              <a:t>Courts may view you as “</a:t>
            </a:r>
            <a:r>
              <a:rPr lang="en-US" sz="1700" u="sng" dirty="0" smtClean="0"/>
              <a:t>Employer</a:t>
            </a:r>
            <a:r>
              <a:rPr lang="en-US" sz="1700" dirty="0" smtClean="0"/>
              <a:t>”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00223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You, the Supervisor, </a:t>
            </a:r>
            <a:r>
              <a:rPr lang="en-US" u="sng" dirty="0"/>
              <a:t>Are</a:t>
            </a:r>
            <a:r>
              <a:rPr lang="en-US" dirty="0"/>
              <a:t> the Organization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Organization’s dirty little secret:</a:t>
            </a:r>
          </a:p>
          <a:p>
            <a:pPr lvl="1"/>
            <a:r>
              <a:rPr lang="en-US" sz="1700" dirty="0" smtClean="0"/>
              <a:t>Liability</a:t>
            </a:r>
          </a:p>
          <a:p>
            <a:pPr lvl="1"/>
            <a:r>
              <a:rPr lang="en-US" sz="1700" dirty="0" smtClean="0"/>
              <a:t>Responsible for your employees leaving work without any injuries and without dying</a:t>
            </a:r>
          </a:p>
          <a:p>
            <a:pPr lvl="1"/>
            <a:r>
              <a:rPr lang="en-US" sz="1700" dirty="0" smtClean="0"/>
              <a:t>Implement all of our directives</a:t>
            </a:r>
          </a:p>
          <a:p>
            <a:pPr lvl="1"/>
            <a:r>
              <a:rPr lang="en-US" sz="1700" dirty="0" smtClean="0"/>
              <a:t>When there’s an employee issue YOU are the first person we’re going to turn to for answers</a:t>
            </a:r>
          </a:p>
          <a:p>
            <a:pPr lvl="1"/>
            <a:r>
              <a:rPr lang="en-US" sz="1700" dirty="0" smtClean="0"/>
              <a:t>When there’s ANY issue on the floor/the field/the office we’re turning to YOU for an explanation first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447800" y="5029200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47800" y="5257800"/>
            <a:ext cx="274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9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You, the Supervisor, </a:t>
            </a:r>
            <a:r>
              <a:rPr lang="en-US" u="sng" dirty="0"/>
              <a:t>Are</a:t>
            </a:r>
            <a:r>
              <a:rPr lang="en-US" dirty="0"/>
              <a:t> the Organization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My point:</a:t>
            </a:r>
          </a:p>
          <a:p>
            <a:pPr lvl="1"/>
            <a:r>
              <a:rPr lang="en-US" dirty="0" smtClean="0"/>
              <a:t>YOU, THE SUPERVISOR, HAVE A TREMENDOUS AMOUNT OF RESPONSIBILITY</a:t>
            </a:r>
          </a:p>
          <a:p>
            <a:pPr lvl="1"/>
            <a:r>
              <a:rPr lang="en-US" dirty="0" smtClean="0"/>
              <a:t>YOU, THE SUPERVISOR, HAVE A TREMENDOUS IMPACT ON EMPLOYEES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269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You, the Supervisor, </a:t>
            </a:r>
            <a:r>
              <a:rPr lang="en-US" u="sng" dirty="0"/>
              <a:t>Are</a:t>
            </a:r>
            <a:r>
              <a:rPr lang="en-US" dirty="0"/>
              <a:t> the Organization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i="1" dirty="0"/>
              <a:t>The Role of Supervisors in Behavioral Safety </a:t>
            </a:r>
            <a:r>
              <a:rPr lang="en-US" sz="2400" i="1" dirty="0" smtClean="0"/>
              <a:t>Observations, s</a:t>
            </a:r>
            <a:r>
              <a:rPr lang="en-US" sz="2400" dirty="0" smtClean="0"/>
              <a:t>tudy in Professional Safety, October 2000, page 33.</a:t>
            </a:r>
          </a:p>
          <a:p>
            <a:r>
              <a:rPr lang="en-US" sz="2400" dirty="0" smtClean="0"/>
              <a:t>A company trained their employees and supervisors on how to conduct observations and asked them to conduct two observations a month at many locations.</a:t>
            </a:r>
          </a:p>
          <a:p>
            <a:r>
              <a:rPr lang="en-US" sz="2400" dirty="0" smtClean="0"/>
              <a:t>Participation was measured.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248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You, the Supervisor, </a:t>
            </a:r>
            <a:r>
              <a:rPr lang="en-US" u="sng" dirty="0"/>
              <a:t>Are</a:t>
            </a:r>
            <a:r>
              <a:rPr lang="en-US" dirty="0"/>
              <a:t> the Organization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8915400" cy="5281955"/>
          </a:xfrm>
        </p:spPr>
      </p:pic>
    </p:spTree>
    <p:extLst>
      <p:ext uri="{BB962C8B-B14F-4D97-AF65-F5344CB8AC3E}">
        <p14:creationId xmlns:p14="http://schemas.microsoft.com/office/powerpoint/2010/main" val="111560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You, the Supervisor, </a:t>
            </a:r>
            <a:r>
              <a:rPr lang="en-US" u="sng" dirty="0"/>
              <a:t>A</a:t>
            </a:r>
            <a:r>
              <a:rPr lang="en-US" u="sng" dirty="0" smtClean="0"/>
              <a:t>re</a:t>
            </a:r>
            <a:r>
              <a:rPr lang="en-US" dirty="0" smtClean="0"/>
              <a:t> the </a:t>
            </a:r>
            <a:r>
              <a:rPr lang="en-US" dirty="0"/>
              <a:t>Organization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Now that you know I’m right and what’s listed above IS how it is…</a:t>
            </a:r>
          </a:p>
          <a:p>
            <a:r>
              <a:rPr lang="en-US" sz="2400" dirty="0" smtClean="0"/>
              <a:t>It’s time for me to come clean… </a:t>
            </a:r>
          </a:p>
          <a:p>
            <a:r>
              <a:rPr lang="en-US" sz="2400" dirty="0" smtClean="0"/>
              <a:t>I’ve been setting you up for the two most important topics today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169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Setting The </a:t>
            </a:r>
            <a:r>
              <a:rPr lang="en-US" dirty="0"/>
              <a:t>E</a:t>
            </a:r>
            <a:r>
              <a:rPr lang="en-US" dirty="0" smtClean="0"/>
              <a:t>xample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Given, that you ARE the organization everything you say and do will be seen by employees as the organization’s words and actions.</a:t>
            </a:r>
          </a:p>
          <a:p>
            <a:pPr lvl="1"/>
            <a:r>
              <a:rPr lang="en-US" sz="1700" dirty="0" smtClean="0"/>
              <a:t>Holy crap…that’s heavy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73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Setting The Example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How does this apply, specifically, to safety?</a:t>
            </a:r>
          </a:p>
          <a:p>
            <a:pPr lvl="1"/>
            <a:r>
              <a:rPr lang="en-US" sz="1700" dirty="0" smtClean="0"/>
              <a:t>Employees watch your actions to determine your attitude toward safety</a:t>
            </a:r>
          </a:p>
          <a:p>
            <a:pPr lvl="1"/>
            <a:r>
              <a:rPr lang="en-US" sz="1700" dirty="0" smtClean="0"/>
              <a:t>Employees believe that whatever your attitude toward safety is </a:t>
            </a:r>
            <a:r>
              <a:rPr lang="en-US" sz="1700" dirty="0" err="1" smtClean="0"/>
              <a:t>IS</a:t>
            </a:r>
            <a:r>
              <a:rPr lang="en-US" sz="1700" dirty="0" smtClean="0"/>
              <a:t> that of the organization</a:t>
            </a:r>
          </a:p>
        </p:txBody>
      </p:sp>
    </p:spTree>
    <p:extLst>
      <p:ext uri="{BB962C8B-B14F-4D97-AF65-F5344CB8AC3E}">
        <p14:creationId xmlns:p14="http://schemas.microsoft.com/office/powerpoint/2010/main" val="12675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Setting The Example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Employees will watch your </a:t>
            </a:r>
            <a:r>
              <a:rPr lang="en-US" sz="2400" dirty="0" smtClean="0"/>
              <a:t>actions </a:t>
            </a:r>
            <a:r>
              <a:rPr lang="en-US" sz="2400" dirty="0"/>
              <a:t>to determine </a:t>
            </a:r>
            <a:r>
              <a:rPr lang="en-US" sz="2400" dirty="0" smtClean="0"/>
              <a:t>your attitude toward safety.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What that means for Supervisors is that you’re always on stage.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They watch how you handle different situations.</a:t>
            </a:r>
            <a:endParaRPr lang="en-US" sz="2400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253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6705600" cy="38807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are Supervisors’ Responsibilities?</a:t>
            </a:r>
          </a:p>
          <a:p>
            <a:r>
              <a:rPr lang="en-US" sz="2400" dirty="0" smtClean="0"/>
              <a:t>You, the </a:t>
            </a:r>
            <a:r>
              <a:rPr lang="en-US" sz="2400" dirty="0"/>
              <a:t>S</a:t>
            </a:r>
            <a:r>
              <a:rPr lang="en-US" sz="2400" dirty="0" smtClean="0"/>
              <a:t>upervisor, </a:t>
            </a:r>
            <a:r>
              <a:rPr lang="en-US" sz="2400" u="sng" dirty="0" smtClean="0"/>
              <a:t>are</a:t>
            </a:r>
            <a:r>
              <a:rPr lang="en-US" sz="2400" dirty="0" smtClean="0"/>
              <a:t> the Organization</a:t>
            </a:r>
          </a:p>
          <a:p>
            <a:r>
              <a:rPr lang="en-US" sz="2400" dirty="0"/>
              <a:t>Setting the Example</a:t>
            </a:r>
          </a:p>
          <a:p>
            <a:r>
              <a:rPr lang="en-US" sz="2400" dirty="0"/>
              <a:t>Holding Employees </a:t>
            </a:r>
            <a:r>
              <a:rPr lang="en-US" sz="2400" dirty="0" smtClean="0"/>
              <a:t>Accountable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51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The </a:t>
            </a:r>
            <a:r>
              <a:rPr lang="en-US" dirty="0"/>
              <a:t>E</a:t>
            </a:r>
            <a:r>
              <a:rPr lang="en-US" dirty="0" smtClean="0"/>
              <a:t>xample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Unsafe </a:t>
            </a:r>
            <a:r>
              <a:rPr lang="en-US" smtClean="0"/>
              <a:t>act picture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7" descr="Picture 0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057" y="381000"/>
            <a:ext cx="8026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306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The </a:t>
            </a:r>
            <a:r>
              <a:rPr lang="en-US" dirty="0"/>
              <a:t>E</a:t>
            </a:r>
            <a:r>
              <a:rPr lang="en-US" dirty="0" smtClean="0"/>
              <a:t>xample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Unsafe </a:t>
            </a:r>
            <a:r>
              <a:rPr lang="en-US" smtClean="0"/>
              <a:t>act picture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9" descr="Picture 0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074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The </a:t>
            </a:r>
            <a:r>
              <a:rPr lang="en-US" dirty="0"/>
              <a:t>E</a:t>
            </a:r>
            <a:r>
              <a:rPr lang="en-US" dirty="0" smtClean="0"/>
              <a:t>xample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Bad Forklift picture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432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729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The </a:t>
            </a:r>
            <a:r>
              <a:rPr lang="en-US" dirty="0"/>
              <a:t>E</a:t>
            </a:r>
            <a:r>
              <a:rPr lang="en-US" dirty="0" smtClean="0"/>
              <a:t>xample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When workers get bored.mpeg1.mp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636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448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Setting The Example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see it and you do nothing – YOU ARE CONDONING IT</a:t>
            </a:r>
          </a:p>
          <a:p>
            <a:r>
              <a:rPr lang="en-US" dirty="0" smtClean="0"/>
              <a:t>And here’s what could result</a:t>
            </a:r>
          </a:p>
        </p:txBody>
      </p:sp>
      <p:pic>
        <p:nvPicPr>
          <p:cNvPr id="5" name="Stephens Crane Accident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83" y="217714"/>
            <a:ext cx="892416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5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Setting The Example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What happens when unsafe behavior is condoned?</a:t>
            </a:r>
          </a:p>
          <a:p>
            <a:pPr marL="742950" lvl="2" indent="-342900"/>
            <a:r>
              <a:rPr lang="en-US" sz="1700" dirty="0" smtClean="0"/>
              <a:t>People are more willing to take risks</a:t>
            </a:r>
          </a:p>
          <a:p>
            <a:pPr marL="742950" lvl="2" indent="-342900"/>
            <a:r>
              <a:rPr lang="en-US" sz="1700" dirty="0" smtClean="0"/>
              <a:t>People will take short cuts because they’ll assume that’s expected</a:t>
            </a:r>
          </a:p>
          <a:p>
            <a:pPr marL="742950" lvl="2" indent="-342900"/>
            <a:r>
              <a:rPr lang="en-US" sz="1700" dirty="0"/>
              <a:t>People don’t bother to wear their PPE</a:t>
            </a:r>
          </a:p>
          <a:p>
            <a:pPr marL="742950" lvl="2" indent="-342900"/>
            <a:r>
              <a:rPr lang="en-US" sz="1700" dirty="0" smtClean="0"/>
              <a:t>People will assume you don’t care about their safety</a:t>
            </a:r>
          </a:p>
          <a:p>
            <a:pPr marL="742950" lvl="2" indent="-342900"/>
            <a:r>
              <a:rPr lang="en-US" sz="1700" dirty="0" smtClean="0"/>
              <a:t>People will become resentful</a:t>
            </a:r>
          </a:p>
          <a:p>
            <a:pPr marL="742950" lvl="2" indent="-342900"/>
            <a:r>
              <a:rPr lang="en-US" sz="1700" dirty="0" smtClean="0"/>
              <a:t>People will know that the “safety program” is a sham and is all for OSHA </a:t>
            </a:r>
          </a:p>
          <a:p>
            <a:pPr marL="742950" lvl="2" indent="-342900"/>
            <a:r>
              <a:rPr lang="en-US" sz="1700" dirty="0" smtClean="0"/>
              <a:t>Safety degrades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817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Setting The Example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Since we don’t want safety to degrade what can we do?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Quite simply, address safety concerns when you see or hear or are told them.</a:t>
            </a:r>
          </a:p>
          <a:p>
            <a:pPr marL="1200150" lvl="3" indent="-342900"/>
            <a:r>
              <a:rPr lang="en-US" sz="1700" dirty="0" smtClean="0"/>
              <a:t>Get the item fixed</a:t>
            </a:r>
          </a:p>
          <a:p>
            <a:pPr marL="1200150" lvl="3" indent="-342900"/>
            <a:r>
              <a:rPr lang="en-US" sz="1700" dirty="0" smtClean="0"/>
              <a:t>Provide coaching to the employee</a:t>
            </a:r>
          </a:p>
          <a:p>
            <a:pPr marL="1200150" lvl="3" indent="-342900"/>
            <a:r>
              <a:rPr lang="en-US" sz="1700" dirty="0" smtClean="0"/>
              <a:t>Wear all of your PPE</a:t>
            </a:r>
          </a:p>
          <a:p>
            <a:pPr marL="1200150" lvl="3" indent="-342900"/>
            <a:r>
              <a:rPr lang="en-US" sz="1700" dirty="0" smtClean="0"/>
              <a:t>Ensure everyone’s following proper procedures </a:t>
            </a:r>
          </a:p>
          <a:p>
            <a:pPr marL="1200150" lvl="3" indent="-342900"/>
            <a:r>
              <a:rPr lang="en-US" sz="1700" dirty="0" smtClean="0"/>
              <a:t>Stop the task/work when there’s a safety issue </a:t>
            </a:r>
          </a:p>
          <a:p>
            <a:pPr marL="1200150" lvl="3" indent="-342900"/>
            <a:r>
              <a:rPr lang="en-US" sz="1700" dirty="0" smtClean="0"/>
              <a:t>Hold employees accountable (must do this yourself first)</a:t>
            </a:r>
          </a:p>
          <a:p>
            <a:pPr marL="1200150" lvl="3" indent="-342900"/>
            <a:endParaRPr lang="en-US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16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Holding Employees Accountable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Worthy of discussion</a:t>
            </a:r>
          </a:p>
          <a:p>
            <a:pPr marL="742950" lvl="2" indent="-342900"/>
            <a:r>
              <a:rPr lang="en-US" sz="1700" dirty="0" smtClean="0"/>
              <a:t>Nobody likes to do it</a:t>
            </a:r>
          </a:p>
          <a:p>
            <a:pPr marL="742950" lvl="2" indent="-342900"/>
            <a:r>
              <a:rPr lang="en-US" sz="1700" dirty="0" smtClean="0"/>
              <a:t>Nobody’s trained on how to do it</a:t>
            </a:r>
          </a:p>
          <a:p>
            <a:pPr marL="742950" lvl="2" indent="-342900"/>
            <a:r>
              <a:rPr lang="en-US" sz="1700" dirty="0" smtClean="0"/>
              <a:t>It’s easier to look the other way</a:t>
            </a:r>
          </a:p>
          <a:p>
            <a:pPr marL="742950" lvl="2" indent="-342900"/>
            <a:r>
              <a:rPr lang="en-US" sz="1700" dirty="0" smtClean="0"/>
              <a:t>People are simply uncomfortable addressing issues that are deemed “bad” with other people (that’s why there’s so much bickering behind others’ backs)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33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Holding Employees Accountable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Some common issues with holding people accountable:</a:t>
            </a:r>
          </a:p>
          <a:p>
            <a:pPr marL="742950" lvl="2" indent="-342900"/>
            <a:r>
              <a:rPr lang="en-US" sz="1700" dirty="0" smtClean="0"/>
              <a:t>We don’t hold the “good producers” accountable for safety because we don’t want to impact their production (same is true for the opposite)</a:t>
            </a:r>
          </a:p>
          <a:p>
            <a:pPr marL="742950" lvl="2" indent="-342900"/>
            <a:r>
              <a:rPr lang="en-US" sz="1700" dirty="0" smtClean="0"/>
              <a:t>We only hold people accountable for safety issues when it impacts production or machinery is broke or someone is injured</a:t>
            </a:r>
          </a:p>
          <a:p>
            <a:pPr marL="742950" lvl="2" indent="-342900"/>
            <a:r>
              <a:rPr lang="en-US" sz="1700" dirty="0" smtClean="0"/>
              <a:t>We don’t hold people accountable for safety but we do hold them accountable for production issues</a:t>
            </a:r>
          </a:p>
          <a:p>
            <a:pPr marL="742950" lvl="2" indent="-342900"/>
            <a:r>
              <a:rPr lang="en-US" sz="1700" dirty="0" smtClean="0"/>
              <a:t>We only hold the employee accountable but NOT the supervisor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It only works if done consistently and fairly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765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Holding Employees Accountable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One other note:</a:t>
            </a:r>
          </a:p>
          <a:p>
            <a:pPr marL="742950" lvl="2" indent="-342900"/>
            <a:r>
              <a:rPr lang="en-US" sz="1700" dirty="0" smtClean="0"/>
              <a:t>OSHA comes onto your sight and sees an employee not wearing the appropriate PPE. </a:t>
            </a:r>
          </a:p>
          <a:p>
            <a:pPr marL="742950" lvl="2" indent="-342900"/>
            <a:r>
              <a:rPr lang="en-US" sz="1700" dirty="0" smtClean="0"/>
              <a:t>Your response to OSHA is “All employees are required to wear PPE”.</a:t>
            </a:r>
          </a:p>
          <a:p>
            <a:pPr marL="742950" lvl="2" indent="-342900"/>
            <a:r>
              <a:rPr lang="en-US" sz="1700" dirty="0" smtClean="0"/>
              <a:t>Does OSHA says “OK, that’s good enough”?</a:t>
            </a:r>
          </a:p>
          <a:p>
            <a:pPr marL="742950" lvl="2" indent="-342900"/>
            <a:r>
              <a:rPr lang="en-US" sz="1700" dirty="0" smtClean="0"/>
              <a:t>OSHA will want to see records of where the organization enforced their policy of wearing the appropriate PPE.</a:t>
            </a:r>
          </a:p>
          <a:p>
            <a:pPr marL="742950" lvl="2" indent="-342900"/>
            <a:r>
              <a:rPr lang="en-US" sz="1700" dirty="0" smtClean="0"/>
              <a:t>If you have no documentation OSHA will then know that the PPE policy is NOT REAL.</a:t>
            </a:r>
            <a:endParaRPr lang="en-US" sz="1700" dirty="0"/>
          </a:p>
          <a:p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447800" y="4267200"/>
            <a:ext cx="396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12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5" y="589627"/>
            <a:ext cx="7315200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Supervisors’ Responsibilities?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188464"/>
            <a:ext cx="3200400" cy="3602736"/>
          </a:xfrm>
        </p:spPr>
        <p:txBody>
          <a:bodyPr/>
          <a:lstStyle/>
          <a:p>
            <a:r>
              <a:rPr lang="en-US" sz="2400" dirty="0" smtClean="0"/>
              <a:t>Production</a:t>
            </a:r>
          </a:p>
          <a:p>
            <a:r>
              <a:rPr lang="en-US" sz="2400" dirty="0" smtClean="0"/>
              <a:t>Quality</a:t>
            </a:r>
          </a:p>
          <a:p>
            <a:r>
              <a:rPr lang="en-US" sz="2400" dirty="0" smtClean="0"/>
              <a:t>Inventory control</a:t>
            </a:r>
          </a:p>
          <a:p>
            <a:r>
              <a:rPr lang="en-US" sz="2400" dirty="0" smtClean="0"/>
              <a:t>Human resources</a:t>
            </a:r>
          </a:p>
          <a:p>
            <a:r>
              <a:rPr lang="en-US" sz="2400" dirty="0" smtClean="0"/>
              <a:t>Safety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2188464"/>
            <a:ext cx="3088110" cy="388077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Enforce rules</a:t>
            </a:r>
          </a:p>
          <a:p>
            <a:r>
              <a:rPr lang="en-US" sz="2400" dirty="0" smtClean="0"/>
              <a:t>Delegate work</a:t>
            </a:r>
          </a:p>
          <a:p>
            <a:r>
              <a:rPr lang="en-US" sz="2400" dirty="0" smtClean="0"/>
              <a:t>Organize the work</a:t>
            </a:r>
          </a:p>
          <a:p>
            <a:r>
              <a:rPr lang="en-US" sz="2400" dirty="0" smtClean="0"/>
              <a:t>Solve routine problems</a:t>
            </a:r>
          </a:p>
          <a:p>
            <a:r>
              <a:rPr lang="en-US" sz="2400" dirty="0" smtClean="0"/>
              <a:t>Train employees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60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Holding Employees Accountable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Let’s discuss how we </a:t>
            </a:r>
            <a:r>
              <a:rPr lang="en-US" sz="2400" dirty="0"/>
              <a:t>c</a:t>
            </a:r>
            <a:r>
              <a:rPr lang="en-US" sz="2400" dirty="0" smtClean="0"/>
              <a:t>ould be handling employee accountability</a:t>
            </a:r>
          </a:p>
          <a:p>
            <a:pPr marL="742950" lvl="2" indent="-342900"/>
            <a:r>
              <a:rPr lang="en-US" sz="1700" dirty="0" smtClean="0"/>
              <a:t>Usually employees are held accountable with some type of disciplinary system</a:t>
            </a:r>
          </a:p>
          <a:p>
            <a:pPr marL="742950" lvl="2" indent="-342900"/>
            <a:r>
              <a:rPr lang="en-US" sz="1700" dirty="0" smtClean="0"/>
              <a:t>Usually progressive</a:t>
            </a:r>
          </a:p>
          <a:p>
            <a:pPr marL="1200150" lvl="3" indent="-342900"/>
            <a:r>
              <a:rPr lang="en-US" sz="1700" dirty="0" smtClean="0"/>
              <a:t>Verbal (this is documented)</a:t>
            </a:r>
          </a:p>
          <a:p>
            <a:pPr marL="1200150" lvl="3" indent="-342900"/>
            <a:r>
              <a:rPr lang="en-US" sz="1700" dirty="0" smtClean="0"/>
              <a:t>Written</a:t>
            </a:r>
          </a:p>
          <a:p>
            <a:pPr marL="1200150" lvl="3" indent="-342900"/>
            <a:r>
              <a:rPr lang="en-US" sz="1700" dirty="0" smtClean="0"/>
              <a:t>Days Off without Pay </a:t>
            </a:r>
          </a:p>
          <a:p>
            <a:pPr marL="1200150" lvl="3" indent="-342900"/>
            <a:r>
              <a:rPr lang="en-US" sz="1700" dirty="0" smtClean="0"/>
              <a:t>Termination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094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Holding Employees Accountable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Vanessa’s advice:</a:t>
            </a:r>
          </a:p>
          <a:p>
            <a:pPr marL="617220" lvl="2" indent="-342900">
              <a:buFont typeface="Arial" panose="020B0604020202020204" pitchFamily="34" charset="0"/>
              <a:buChar char="•"/>
            </a:pPr>
            <a:r>
              <a:rPr lang="en-US" sz="1700" dirty="0" smtClean="0"/>
              <a:t>Know your discipline policy</a:t>
            </a:r>
          </a:p>
          <a:p>
            <a:pPr marL="617220" lvl="2" indent="-342900">
              <a:buFont typeface="Arial" panose="020B0604020202020204" pitchFamily="34" charset="0"/>
              <a:buChar char="•"/>
            </a:pPr>
            <a:r>
              <a:rPr lang="en-US" sz="1700" dirty="0" smtClean="0"/>
              <a:t>Keep an open mind when approaching someone not following policy</a:t>
            </a:r>
          </a:p>
          <a:p>
            <a:pPr marL="617220" lvl="2" indent="-342900">
              <a:buFont typeface="Arial" panose="020B0604020202020204" pitchFamily="34" charset="0"/>
              <a:buChar char="•"/>
            </a:pPr>
            <a:r>
              <a:rPr lang="en-US" sz="1700" dirty="0" smtClean="0"/>
              <a:t>Use your discipline policy fairly and consistently</a:t>
            </a:r>
          </a:p>
          <a:p>
            <a:pPr marL="617220" lvl="2" indent="-342900">
              <a:buFont typeface="Arial" panose="020B0604020202020204" pitchFamily="34" charset="0"/>
              <a:buChar char="•"/>
            </a:pPr>
            <a:r>
              <a:rPr lang="en-US" sz="1700" dirty="0" smtClean="0"/>
              <a:t>Use your </a:t>
            </a:r>
            <a:r>
              <a:rPr lang="en-US" sz="1700" smtClean="0"/>
              <a:t>Human Resources </a:t>
            </a:r>
            <a:r>
              <a:rPr lang="en-US" sz="1700" dirty="0" smtClean="0"/>
              <a:t>and Safety Managers for support/advice</a:t>
            </a:r>
          </a:p>
          <a:p>
            <a:pPr marL="617220" lvl="2" indent="-342900">
              <a:buFont typeface="Arial" panose="020B0604020202020204" pitchFamily="34" charset="0"/>
              <a:buChar char="•"/>
            </a:pPr>
            <a:r>
              <a:rPr lang="en-US" sz="1700" dirty="0" smtClean="0"/>
              <a:t>DOCUMENT</a:t>
            </a:r>
          </a:p>
          <a:p>
            <a:pPr marL="617220" lvl="2" indent="-342900">
              <a:buFont typeface="Arial" panose="020B0604020202020204" pitchFamily="34" charset="0"/>
              <a:buChar char="•"/>
            </a:pPr>
            <a:r>
              <a:rPr lang="en-US" sz="1700" dirty="0" smtClean="0"/>
              <a:t>DOCUMENT</a:t>
            </a:r>
          </a:p>
          <a:p>
            <a:pPr marL="617220" lvl="2" indent="-342900">
              <a:buFont typeface="Arial" panose="020B0604020202020204" pitchFamily="34" charset="0"/>
              <a:buChar char="•"/>
            </a:pPr>
            <a:r>
              <a:rPr lang="en-US" sz="1700" dirty="0" smtClean="0"/>
              <a:t>DOCUMENT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19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Supervisors have a unique and challenging role within organizations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Safety is one of the many areas supervisors are charged to manage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It is critical that supervisors understand the example they are for all employees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If a supervisor does not hold their employees accountable for safety there is no safety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Support your supervisors – they have too much on their plate to do it alone</a:t>
            </a:r>
          </a:p>
        </p:txBody>
      </p:sp>
    </p:spTree>
    <p:extLst>
      <p:ext uri="{BB962C8B-B14F-4D97-AF65-F5344CB8AC3E}">
        <p14:creationId xmlns:p14="http://schemas.microsoft.com/office/powerpoint/2010/main" val="226943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Management</a:t>
            </a:r>
          </a:p>
          <a:p>
            <a:pPr marL="742950" lvl="2" indent="-342900"/>
            <a:r>
              <a:rPr lang="en-US" sz="1700" dirty="0" smtClean="0"/>
              <a:t>Provide training your Supervisors</a:t>
            </a:r>
          </a:p>
          <a:p>
            <a:pPr marL="742950" lvl="2" indent="-342900"/>
            <a:r>
              <a:rPr lang="en-US" sz="1700" dirty="0" smtClean="0"/>
              <a:t>Give them the tools to do the job</a:t>
            </a:r>
          </a:p>
          <a:p>
            <a:pPr marL="742950" lvl="2" indent="-342900"/>
            <a:r>
              <a:rPr lang="en-US" sz="1700" dirty="0" smtClean="0"/>
              <a:t>Support their decisions</a:t>
            </a:r>
          </a:p>
          <a:p>
            <a:pPr marL="742950" lvl="2" indent="-342900"/>
            <a:r>
              <a:rPr lang="en-US" sz="1700" dirty="0" smtClean="0"/>
              <a:t>Hold them accountable for safety</a:t>
            </a:r>
          </a:p>
          <a:p>
            <a:pPr marL="742950" lvl="2" indent="-342900"/>
            <a:endParaRPr lang="en-US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Safety</a:t>
            </a:r>
          </a:p>
          <a:p>
            <a:pPr marL="742950" lvl="2" indent="-342900"/>
            <a:r>
              <a:rPr lang="en-US" sz="1700" dirty="0" smtClean="0"/>
              <a:t>Provide support to your Supervisors</a:t>
            </a:r>
          </a:p>
          <a:p>
            <a:pPr marL="742950" lvl="2" indent="-342900"/>
            <a:r>
              <a:rPr lang="en-US" sz="1700" dirty="0" smtClean="0"/>
              <a:t>Provide education to your Supervisors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223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 descr="http://cdn.someecards.com/someecards/usercards/1348781920213_943185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535" y="838200"/>
            <a:ext cx="40005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f there are no stupid questions, then what kind of questions do stupid people ask? Do they get smart just in time to ask questions?  - Scott Ad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962400"/>
            <a:ext cx="6869303" cy="260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97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5100" dirty="0" smtClean="0"/>
              <a:t>What are they responsible for </a:t>
            </a:r>
            <a:r>
              <a:rPr lang="en-US" sz="5100" u="sng" dirty="0" smtClean="0"/>
              <a:t>specifically and solely </a:t>
            </a:r>
            <a:r>
              <a:rPr lang="en-US" sz="5100" dirty="0" smtClean="0"/>
              <a:t>in safety?</a:t>
            </a:r>
          </a:p>
          <a:p>
            <a:pPr lvl="1"/>
            <a:r>
              <a:rPr lang="en-US" sz="3600" dirty="0" smtClean="0"/>
              <a:t>Perform daily inspections</a:t>
            </a:r>
          </a:p>
          <a:p>
            <a:pPr lvl="1"/>
            <a:r>
              <a:rPr lang="en-US" sz="3600" dirty="0" smtClean="0"/>
              <a:t>Report/correct unsafe conditions</a:t>
            </a:r>
          </a:p>
          <a:p>
            <a:pPr lvl="1"/>
            <a:r>
              <a:rPr lang="en-US" sz="3600" dirty="0" smtClean="0"/>
              <a:t>Assist in accident investigations</a:t>
            </a:r>
          </a:p>
          <a:p>
            <a:pPr lvl="1"/>
            <a:r>
              <a:rPr lang="en-US" sz="3600" dirty="0" smtClean="0"/>
              <a:t>Train employees on hazards</a:t>
            </a:r>
          </a:p>
          <a:p>
            <a:pPr lvl="1"/>
            <a:r>
              <a:rPr lang="en-US" sz="3600" dirty="0" smtClean="0"/>
              <a:t>Develop safe work procedures/JHA’s</a:t>
            </a:r>
          </a:p>
          <a:p>
            <a:pPr lvl="1"/>
            <a:r>
              <a:rPr lang="en-US" sz="3600" dirty="0" smtClean="0"/>
              <a:t>Equipment is maintained</a:t>
            </a:r>
          </a:p>
          <a:p>
            <a:pPr lvl="1"/>
            <a:r>
              <a:rPr lang="en-US" sz="3600" dirty="0"/>
              <a:t>Enforce safety regulations/policies</a:t>
            </a:r>
          </a:p>
          <a:p>
            <a:pPr lvl="1"/>
            <a:r>
              <a:rPr lang="en-US" sz="3600" dirty="0" smtClean="0"/>
              <a:t>Ensure personal protective equipment (PPE) is provided</a:t>
            </a:r>
          </a:p>
          <a:p>
            <a:pPr lvl="1"/>
            <a:r>
              <a:rPr lang="en-US" sz="3600" dirty="0" smtClean="0"/>
              <a:t>Prevent accidents</a:t>
            </a:r>
          </a:p>
          <a:p>
            <a:pPr lvl="1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585" y="685800"/>
            <a:ext cx="731520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What are Supervisors’ Responsibilities?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Who generally gets promoted to Supervisor?</a:t>
            </a:r>
          </a:p>
          <a:p>
            <a:pPr lvl="1"/>
            <a:r>
              <a:rPr lang="en-US" sz="2000" dirty="0" smtClean="0"/>
              <a:t>The best worker</a:t>
            </a:r>
          </a:p>
          <a:p>
            <a:pPr lvl="2"/>
            <a:r>
              <a:rPr lang="en-US" sz="1600" dirty="0" smtClean="0"/>
              <a:t>But are they going to make a good/great/amazing supervisor?</a:t>
            </a:r>
          </a:p>
          <a:p>
            <a:pPr lvl="1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85800"/>
            <a:ext cx="731520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What are Supervisors’ Responsibilities?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02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Now we know how they’re chosen</a:t>
            </a:r>
          </a:p>
          <a:p>
            <a:r>
              <a:rPr lang="en-US" sz="2400" dirty="0" smtClean="0"/>
              <a:t>Now we know ALL that they’re responsible for</a:t>
            </a:r>
          </a:p>
          <a:p>
            <a:r>
              <a:rPr lang="en-US" sz="2400" dirty="0" smtClean="0"/>
              <a:t>Now we know everything they have to manage for safety </a:t>
            </a:r>
          </a:p>
          <a:p>
            <a:r>
              <a:rPr lang="en-US" sz="2400" dirty="0" smtClean="0"/>
              <a:t>So, what?</a:t>
            </a:r>
          </a:p>
          <a:p>
            <a:r>
              <a:rPr lang="en-US" sz="2400" dirty="0" smtClean="0"/>
              <a:t>Big deal!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85800"/>
            <a:ext cx="731520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What are Supervisors’ Responsibilities?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5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876800" y="2061812"/>
            <a:ext cx="3200400" cy="360273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What’s significant in this simplified chart?</a:t>
            </a:r>
          </a:p>
          <a:p>
            <a:r>
              <a:rPr lang="en-US" sz="2000" dirty="0" smtClean="0"/>
              <a:t>Who interfaces with the employees?</a:t>
            </a:r>
          </a:p>
          <a:p>
            <a:r>
              <a:rPr lang="en-US" sz="2000" dirty="0" smtClean="0"/>
              <a:t>More specifically, who from the Organization, interacts with the employees? </a:t>
            </a:r>
          </a:p>
          <a:p>
            <a:r>
              <a:rPr lang="en-US" sz="2000" dirty="0" smtClean="0"/>
              <a:t>SUPERVISOR!</a:t>
            </a:r>
            <a:endParaRPr lang="en-US" sz="2000" dirty="0"/>
          </a:p>
        </p:txBody>
      </p:sp>
      <p:sp>
        <p:nvSpPr>
          <p:cNvPr id="9" name="Freeform 8"/>
          <p:cNvSpPr/>
          <p:nvPr/>
        </p:nvSpPr>
        <p:spPr>
          <a:xfrm>
            <a:off x="2733253" y="3311006"/>
            <a:ext cx="123975" cy="5431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3975" y="0"/>
                </a:moveTo>
                <a:lnTo>
                  <a:pt x="123975" y="543130"/>
                </a:lnTo>
                <a:lnTo>
                  <a:pt x="0" y="543130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2857229" y="3311006"/>
            <a:ext cx="1428669" cy="108626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62285"/>
                </a:lnTo>
                <a:lnTo>
                  <a:pt x="1428669" y="962285"/>
                </a:lnTo>
                <a:lnTo>
                  <a:pt x="1428669" y="1086261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2811509" y="3311006"/>
            <a:ext cx="91440" cy="108626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1086261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1428559" y="3311006"/>
            <a:ext cx="1428669" cy="108626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428669" y="0"/>
                </a:moveTo>
                <a:lnTo>
                  <a:pt x="1428669" y="962285"/>
                </a:lnTo>
                <a:lnTo>
                  <a:pt x="0" y="962285"/>
                </a:lnTo>
                <a:lnTo>
                  <a:pt x="0" y="1086261"/>
                </a:lnTo>
              </a:path>
            </a:pathLst>
          </a:custGeo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10000"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2133330" y="2720647"/>
            <a:ext cx="1447797" cy="590359"/>
          </a:xfrm>
          <a:custGeom>
            <a:avLst/>
            <a:gdLst>
              <a:gd name="connsiteX0" fmla="*/ 0 w 1447797"/>
              <a:gd name="connsiteY0" fmla="*/ 0 h 590359"/>
              <a:gd name="connsiteX1" fmla="*/ 1447797 w 1447797"/>
              <a:gd name="connsiteY1" fmla="*/ 0 h 590359"/>
              <a:gd name="connsiteX2" fmla="*/ 1447797 w 1447797"/>
              <a:gd name="connsiteY2" fmla="*/ 590359 h 590359"/>
              <a:gd name="connsiteX3" fmla="*/ 0 w 1447797"/>
              <a:gd name="connsiteY3" fmla="*/ 590359 h 590359"/>
              <a:gd name="connsiteX4" fmla="*/ 0 w 1447797"/>
              <a:gd name="connsiteY4" fmla="*/ 0 h 59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797" h="590359">
                <a:moveTo>
                  <a:pt x="0" y="0"/>
                </a:moveTo>
                <a:lnTo>
                  <a:pt x="1447797" y="0"/>
                </a:lnTo>
                <a:lnTo>
                  <a:pt x="1447797" y="590359"/>
                </a:lnTo>
                <a:lnTo>
                  <a:pt x="0" y="5903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80000"/>
              <a:hueOff val="0"/>
              <a:satOff val="0"/>
              <a:lumOff val="0"/>
              <a:alphaOff val="0"/>
            </a:schemeClr>
          </a:fillRef>
          <a:effectRef idx="1">
            <a:schemeClr val="accent3">
              <a:alpha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chemeClr val="tx1"/>
                </a:solidFill>
              </a:rPr>
              <a:t>Management</a:t>
            </a:r>
            <a:endParaRPr lang="en-US" sz="1600" b="1" kern="12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8200" y="4397268"/>
            <a:ext cx="4038057" cy="590359"/>
            <a:chOff x="838200" y="4397268"/>
            <a:chExt cx="4038057" cy="590359"/>
          </a:xfrm>
        </p:grpSpPr>
        <p:sp>
          <p:nvSpPr>
            <p:cNvPr id="14" name="Freeform 13"/>
            <p:cNvSpPr/>
            <p:nvPr/>
          </p:nvSpPr>
          <p:spPr>
            <a:xfrm>
              <a:off x="838200" y="4397268"/>
              <a:ext cx="1180718" cy="590359"/>
            </a:xfrm>
            <a:custGeom>
              <a:avLst/>
              <a:gdLst>
                <a:gd name="connsiteX0" fmla="*/ 0 w 1180718"/>
                <a:gd name="connsiteY0" fmla="*/ 0 h 590359"/>
                <a:gd name="connsiteX1" fmla="*/ 1180718 w 1180718"/>
                <a:gd name="connsiteY1" fmla="*/ 0 h 590359"/>
                <a:gd name="connsiteX2" fmla="*/ 1180718 w 1180718"/>
                <a:gd name="connsiteY2" fmla="*/ 590359 h 590359"/>
                <a:gd name="connsiteX3" fmla="*/ 0 w 1180718"/>
                <a:gd name="connsiteY3" fmla="*/ 590359 h 590359"/>
                <a:gd name="connsiteX4" fmla="*/ 0 w 1180718"/>
                <a:gd name="connsiteY4" fmla="*/ 0 h 59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718" h="590359">
                  <a:moveTo>
                    <a:pt x="0" y="0"/>
                  </a:moveTo>
                  <a:lnTo>
                    <a:pt x="1180718" y="0"/>
                  </a:lnTo>
                  <a:lnTo>
                    <a:pt x="1180718" y="590359"/>
                  </a:lnTo>
                  <a:lnTo>
                    <a:pt x="0" y="590359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tx1"/>
                  </a:solidFill>
                </a:rPr>
                <a:t>Employee 1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266869" y="4397268"/>
              <a:ext cx="1180718" cy="590359"/>
            </a:xfrm>
            <a:custGeom>
              <a:avLst/>
              <a:gdLst>
                <a:gd name="connsiteX0" fmla="*/ 0 w 1180718"/>
                <a:gd name="connsiteY0" fmla="*/ 0 h 590359"/>
                <a:gd name="connsiteX1" fmla="*/ 1180718 w 1180718"/>
                <a:gd name="connsiteY1" fmla="*/ 0 h 590359"/>
                <a:gd name="connsiteX2" fmla="*/ 1180718 w 1180718"/>
                <a:gd name="connsiteY2" fmla="*/ 590359 h 590359"/>
                <a:gd name="connsiteX3" fmla="*/ 0 w 1180718"/>
                <a:gd name="connsiteY3" fmla="*/ 590359 h 590359"/>
                <a:gd name="connsiteX4" fmla="*/ 0 w 1180718"/>
                <a:gd name="connsiteY4" fmla="*/ 0 h 59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718" h="590359">
                  <a:moveTo>
                    <a:pt x="0" y="0"/>
                  </a:moveTo>
                  <a:lnTo>
                    <a:pt x="1180718" y="0"/>
                  </a:lnTo>
                  <a:lnTo>
                    <a:pt x="1180718" y="590359"/>
                  </a:lnTo>
                  <a:lnTo>
                    <a:pt x="0" y="590359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tx1"/>
                  </a:solidFill>
                </a:rPr>
                <a:t>Employee 2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695539" y="4397268"/>
              <a:ext cx="1180718" cy="590359"/>
            </a:xfrm>
            <a:custGeom>
              <a:avLst/>
              <a:gdLst>
                <a:gd name="connsiteX0" fmla="*/ 0 w 1180718"/>
                <a:gd name="connsiteY0" fmla="*/ 0 h 590359"/>
                <a:gd name="connsiteX1" fmla="*/ 1180718 w 1180718"/>
                <a:gd name="connsiteY1" fmla="*/ 0 h 590359"/>
                <a:gd name="connsiteX2" fmla="*/ 1180718 w 1180718"/>
                <a:gd name="connsiteY2" fmla="*/ 590359 h 590359"/>
                <a:gd name="connsiteX3" fmla="*/ 0 w 1180718"/>
                <a:gd name="connsiteY3" fmla="*/ 590359 h 590359"/>
                <a:gd name="connsiteX4" fmla="*/ 0 w 1180718"/>
                <a:gd name="connsiteY4" fmla="*/ 0 h 59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718" h="590359">
                  <a:moveTo>
                    <a:pt x="0" y="0"/>
                  </a:moveTo>
                  <a:lnTo>
                    <a:pt x="1180718" y="0"/>
                  </a:lnTo>
                  <a:lnTo>
                    <a:pt x="1180718" y="590359"/>
                  </a:lnTo>
                  <a:lnTo>
                    <a:pt x="0" y="590359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tx1"/>
                  </a:solidFill>
                </a:rPr>
                <a:t>Employee 3</a:t>
              </a:r>
              <a:endParaRPr lang="en-US" sz="16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Freeform 16"/>
          <p:cNvSpPr/>
          <p:nvPr/>
        </p:nvSpPr>
        <p:spPr>
          <a:xfrm>
            <a:off x="2266870" y="3549914"/>
            <a:ext cx="1180718" cy="590359"/>
          </a:xfrm>
          <a:custGeom>
            <a:avLst/>
            <a:gdLst>
              <a:gd name="connsiteX0" fmla="*/ 0 w 1180718"/>
              <a:gd name="connsiteY0" fmla="*/ 0 h 590359"/>
              <a:gd name="connsiteX1" fmla="*/ 1180718 w 1180718"/>
              <a:gd name="connsiteY1" fmla="*/ 0 h 590359"/>
              <a:gd name="connsiteX2" fmla="*/ 1180718 w 1180718"/>
              <a:gd name="connsiteY2" fmla="*/ 590359 h 590359"/>
              <a:gd name="connsiteX3" fmla="*/ 0 w 1180718"/>
              <a:gd name="connsiteY3" fmla="*/ 590359 h 590359"/>
              <a:gd name="connsiteX4" fmla="*/ 0 w 1180718"/>
              <a:gd name="connsiteY4" fmla="*/ 0 h 59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0718" h="590359">
                <a:moveTo>
                  <a:pt x="0" y="0"/>
                </a:moveTo>
                <a:lnTo>
                  <a:pt x="1180718" y="0"/>
                </a:lnTo>
                <a:lnTo>
                  <a:pt x="1180718" y="590359"/>
                </a:lnTo>
                <a:lnTo>
                  <a:pt x="0" y="590359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1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solidFill>
                  <a:schemeClr val="tx1"/>
                </a:solidFill>
              </a:rPr>
              <a:t>Supervisor</a:t>
            </a:r>
            <a:endParaRPr lang="en-US" sz="1600" b="1" kern="1200" dirty="0">
              <a:solidFill>
                <a:schemeClr val="tx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685800"/>
            <a:ext cx="731520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What are Supervisors’ Responsibilities?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10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1.48148E-6 L -3.33333E-6 -0.07222 " pathEditMode="relative" rAng="0" ptsTypes="AA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Safety 101 we learn the supervisor is the key.</a:t>
            </a:r>
          </a:p>
          <a:p>
            <a:r>
              <a:rPr lang="en-US" sz="2400" dirty="0" smtClean="0"/>
              <a:t>“The supervisor bears the greatest responsibility and accountability for implementing the safety and health program because it is he or she who works most directly with the employee.” </a:t>
            </a:r>
          </a:p>
          <a:p>
            <a:pPr lvl="3"/>
            <a:r>
              <a:rPr lang="en-US" sz="1600" i="1" dirty="0" smtClean="0"/>
              <a:t>Occupational Safety and Health Management</a:t>
            </a:r>
            <a:r>
              <a:rPr lang="en-US" sz="1600" dirty="0" smtClean="0"/>
              <a:t>, Thomas J. Anton</a:t>
            </a:r>
            <a:endParaRPr lang="en-US" sz="1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85800"/>
            <a:ext cx="731520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What are Supervisors’ Responsibilities?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26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You, the Supervisor, </a:t>
            </a:r>
            <a:r>
              <a:rPr lang="en-US" u="sng" dirty="0"/>
              <a:t>Are</a:t>
            </a:r>
            <a:r>
              <a:rPr lang="en-US" dirty="0"/>
              <a:t> the </a:t>
            </a:r>
            <a:r>
              <a:rPr lang="en-US" dirty="0" smtClean="0"/>
              <a:t>Organization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Which leads us to the next topic listed above.</a:t>
            </a:r>
          </a:p>
          <a:p>
            <a:r>
              <a:rPr lang="en-US" sz="2400" dirty="0" smtClean="0"/>
              <a:t>Is that accurate?</a:t>
            </a:r>
          </a:p>
          <a:p>
            <a:r>
              <a:rPr lang="en-US" sz="2400" dirty="0" smtClean="0"/>
              <a:t>Do you believe it?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That’s ok, I’ll show you that my opinion is true.</a:t>
            </a:r>
          </a:p>
          <a:p>
            <a:r>
              <a:rPr lang="en-US" sz="2400" dirty="0" smtClean="0"/>
              <a:t>Just stick with me.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929</TotalTime>
  <Words>1318</Words>
  <Application>Microsoft Office PowerPoint</Application>
  <PresentationFormat>On-screen Show (4:3)</PresentationFormat>
  <Paragraphs>186</Paragraphs>
  <Slides>34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Facet</vt:lpstr>
      <vt:lpstr>Critical Role Supervisors Play in Safety</vt:lpstr>
      <vt:lpstr>Today’s Focus</vt:lpstr>
      <vt:lpstr>What are Supervisors’ Responsibilities?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You, the Supervisor, Are the Organization </vt:lpstr>
      <vt:lpstr>You, the Supervisor, Are the Organization </vt:lpstr>
      <vt:lpstr>You, the Supervisor, Are the Organization </vt:lpstr>
      <vt:lpstr>You, the Supervisor, Are the Organization </vt:lpstr>
      <vt:lpstr>You, the Supervisor, Are the Organization </vt:lpstr>
      <vt:lpstr>You, the Supervisor, Are the Organization </vt:lpstr>
      <vt:lpstr>You, the Supervisor, Are the Organization </vt:lpstr>
      <vt:lpstr>You, the Supervisor, Are the Organization </vt:lpstr>
      <vt:lpstr>Setting The Example </vt:lpstr>
      <vt:lpstr>Setting The Example </vt:lpstr>
      <vt:lpstr>Setting The Example </vt:lpstr>
      <vt:lpstr>Set The Example </vt:lpstr>
      <vt:lpstr>Set The Example </vt:lpstr>
      <vt:lpstr>Set The Example </vt:lpstr>
      <vt:lpstr>Set The Example </vt:lpstr>
      <vt:lpstr>Setting The Example </vt:lpstr>
      <vt:lpstr>Setting The Example </vt:lpstr>
      <vt:lpstr>Setting The Example </vt:lpstr>
      <vt:lpstr>Holding Employees Accountable </vt:lpstr>
      <vt:lpstr>Holding Employees Accountable </vt:lpstr>
      <vt:lpstr>Holding Employees Accountable </vt:lpstr>
      <vt:lpstr>Holding Employees Accountable </vt:lpstr>
      <vt:lpstr>Holding Employees Accountable </vt:lpstr>
      <vt:lpstr>Summary </vt:lpstr>
      <vt:lpstr>Summary </vt:lpstr>
      <vt:lpstr>Questions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Critical Role Supervisor Plays in Managing Safety</dc:title>
  <dc:creator>Pellegrino, Vanessa L. (GRC-Q000)[ALPHAPORT]</dc:creator>
  <cp:lastModifiedBy>Mark Wainwright</cp:lastModifiedBy>
  <cp:revision>65</cp:revision>
  <dcterms:created xsi:type="dcterms:W3CDTF">2014-05-02T16:32:44Z</dcterms:created>
  <dcterms:modified xsi:type="dcterms:W3CDTF">2016-05-31T13:30:20Z</dcterms:modified>
</cp:coreProperties>
</file>